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8" r:id="rId5"/>
    <p:sldId id="259" r:id="rId6"/>
    <p:sldId id="260" r:id="rId7"/>
    <p:sldId id="265" r:id="rId8"/>
    <p:sldId id="261" r:id="rId9"/>
    <p:sldId id="262" r:id="rId10"/>
    <p:sldId id="270" r:id="rId11"/>
    <p:sldId id="267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, Siu-hang" initials="LSh" lastIdx="1" clrIdx="0">
    <p:extLst>
      <p:ext uri="{19B8F6BF-5375-455C-9EA6-DF929625EA0E}">
        <p15:presenceInfo xmlns:p15="http://schemas.microsoft.com/office/powerpoint/2012/main" userId="S::lausiuhang@edb.gov.hk::52fe689f-50ad-4248-9bd8-1823532c3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0129" autoAdjust="0"/>
  </p:normalViewPr>
  <p:slideViewPr>
    <p:cSldViewPr snapToGrid="0">
      <p:cViewPr varScale="1">
        <p:scale>
          <a:sx n="65" d="100"/>
          <a:sy n="65" d="100"/>
        </p:scale>
        <p:origin x="6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17/06/relationships/model3d" Target="../media/model3d3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1_ot8wvo2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VGn2qgOM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emm.edcity.hk/media/%E9%96%8B%E5%AD%B8%E7%A6%AE%E5%8D%87%E6%97%97%E5%84%80%E5%BC%8F+%28%E4%B8%AD%E3%80%81%E8%8B%B1%E6%96%87%E5%AD%97%E5%B9%95%E5%8F%AF%E4%BE%9B%E9%81%B8%E6%93%87%29+/1_epofraj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22" y="1214438"/>
            <a:ext cx="9660556" cy="2387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從國歌看民族團結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教學簡報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3409-21BF-404B-BE49-0E6AA19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活動安排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E7BC1-35F7-4D69-9622-A9E9FB85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920"/>
            <a:ext cx="7262191" cy="4351338"/>
          </a:xfrm>
        </p:spPr>
        <p:txBody>
          <a:bodyPr/>
          <a:lstStyle/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運用課堂所學，學生結合自己設計的概念圖，為主題「從國歌看民族</a:t>
            </a:r>
            <a:r>
              <a:rPr lang="zh-TW" altLang="en-US" sz="300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團結」創作一篇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長約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分鐘的演講稿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提示：演講稿可以點列形式撰寫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學生可以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人為一組，相互示範如何就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主題「從國歌看民族團結」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進行演講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教師可邀請表現優異者向全班作示範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6172" y="1349731"/>
              <a:ext cx="2912962" cy="4466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12962" cy="4466353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281" ay="-973509" az="546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6172" y="1349731"/>
                <a:ext cx="2912962" cy="446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789258">
              <a:off x="7235701" y="5513359"/>
              <a:ext cx="1935164" cy="153934"/>
            </p:xfrm>
            <a:graphic>
              <a:graphicData uri="http://schemas.microsoft.com/office/drawing/2017/model3d">
                <am3d:model3d r:embed="rId4">
                  <am3d:spPr>
                    <a:xfrm rot="8789258">
                      <a:off x="0" y="0"/>
                      <a:ext cx="1935164" cy="153934"/>
                    </a:xfrm>
                    <a:prstGeom prst="rect">
                      <a:avLst/>
                    </a:prstGeom>
                  </am3d:spPr>
                  <am3d:camera>
                    <am3d:pos x="0" y="0" z="4737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72" d="1000000"/>
                    <am3d:preTrans dx="1057221" dy="-3160" dz="10440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36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789258">
                <a:off x="7235701" y="5513359"/>
                <a:ext cx="1935164" cy="153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8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課題延伸閱讀資源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288879"/>
              </p:ext>
            </p:extLst>
          </p:nvPr>
        </p:nvGraphicFramePr>
        <p:xfrm>
          <a:off x="976004" y="1690688"/>
          <a:ext cx="9664287" cy="3787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01084310"/>
                    </a:ext>
                  </a:extLst>
                </a:gridCol>
                <a:gridCol w="4394634">
                  <a:extLst>
                    <a:ext uri="{9D8B030D-6E8A-4147-A177-3AD203B41FA5}">
                      <a16:colId xmlns:a16="http://schemas.microsoft.com/office/drawing/2014/main" val="1267222318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559546357"/>
                    </a:ext>
                  </a:extLst>
                </a:gridCol>
              </a:tblGrid>
              <a:tr h="5869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資源名稱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資源簡介／與相關講題重點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資源二維碼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7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國歌</a:t>
                      </a:r>
                      <a:r>
                        <a:rPr lang="zh-HK" sz="1400" kern="10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知多少</a:t>
                      </a:r>
                      <a:r>
                        <a:rPr lang="en-US" sz="1400" kern="10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―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《義勇軍進行曲》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由教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育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局課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程發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展處製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，資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源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深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入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淺出地講解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《義勇軍進行曲》的音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樂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特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徵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、歌詞意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義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、曲譜和錄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音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、歷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史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和精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神以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及國歌的訂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定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歷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連結：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https://www.edb.gov.hk/attachment/tc/curriculum-development/kla/arts-edu/resources/mus-curri/NA-PPT-comprehensive-c.pdf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221615"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1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國旗、國徽、國歌</a:t>
                      </a:r>
                      <a:endParaRPr lang="en-US" sz="14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由政制及內地事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務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局製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，專頁涵蓋國歌的官方錄音、國歌的官方視頻、國歌的五線譜版本、國歌歌詞等內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容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連結：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https://www.cmab.gov.hk/tc/issues/national_anthem.htm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221615"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072744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15448" y="1878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307B598-0728-4BB3-9E59-35FF4CFDD7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58" y="2460625"/>
            <a:ext cx="968375" cy="968375"/>
          </a:xfrm>
          <a:prstGeom prst="rect">
            <a:avLst/>
          </a:prstGeom>
        </p:spPr>
      </p:pic>
      <p:pic>
        <p:nvPicPr>
          <p:cNvPr id="11" name="Picture 5" descr="C:\Users\solarcbwai\Downloads\qrcode.png">
            <a:extLst>
              <a:ext uri="{FF2B5EF4-FFF2-40B4-BE49-F238E27FC236}">
                <a16:creationId xmlns:a16="http://schemas.microsoft.com/office/drawing/2014/main" id="{C44A23B1-4A3D-4F01-A8F6-551B77A0EDB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058" y="4198937"/>
            <a:ext cx="968375" cy="96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內容重點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</a:t>
            </a:r>
            <a:r>
              <a:rPr lang="zh-TW" altLang="en-US" dirty="0"/>
              <a:t>國歌的歷史和精神</a:t>
            </a:r>
            <a:endParaRPr lang="en-US" altLang="zh-TW" dirty="0"/>
          </a:p>
          <a:p>
            <a:r>
              <a:rPr lang="en-US" dirty="0"/>
              <a:t>2) </a:t>
            </a:r>
            <a:r>
              <a:rPr lang="zh-TW" altLang="en-US" dirty="0"/>
              <a:t>影片：</a:t>
            </a:r>
            <a:r>
              <a:rPr lang="en-US" altLang="zh-TW" dirty="0"/>
              <a:t>《</a:t>
            </a:r>
            <a:r>
              <a:rPr lang="zh-TW" altLang="en-US" dirty="0"/>
              <a:t>港式速遞</a:t>
            </a:r>
            <a:r>
              <a:rPr lang="en-US" altLang="zh-TW" dirty="0"/>
              <a:t>》- </a:t>
            </a:r>
            <a:r>
              <a:rPr lang="zh-TW" altLang="en-US" dirty="0"/>
              <a:t>香港電台細説</a:t>
            </a:r>
            <a:r>
              <a:rPr lang="en-US" altLang="zh-TW" dirty="0"/>
              <a:t>《</a:t>
            </a:r>
            <a:r>
              <a:rPr lang="zh-TW" altLang="en-US" dirty="0"/>
              <a:t>國歌的故事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3) </a:t>
            </a:r>
            <a:r>
              <a:rPr lang="zh-TW" altLang="en-US" dirty="0"/>
              <a:t>奏唱國歌的場合</a:t>
            </a:r>
            <a:endParaRPr lang="en-US" altLang="zh-TW" dirty="0"/>
          </a:p>
          <a:p>
            <a:r>
              <a:rPr lang="en-US" dirty="0"/>
              <a:t>4)</a:t>
            </a:r>
            <a:r>
              <a:rPr lang="zh-TW" altLang="en-US" dirty="0"/>
              <a:t> 奏唱國歌的標準及禮儀</a:t>
            </a:r>
            <a:endParaRPr lang="en-US" altLang="zh-TW" dirty="0"/>
          </a:p>
          <a:p>
            <a:r>
              <a:rPr lang="en-US" altLang="zh-TW" dirty="0"/>
              <a:t>5) 《</a:t>
            </a:r>
            <a:r>
              <a:rPr lang="zh-TW" altLang="en-US" dirty="0"/>
              <a:t>國歌條例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6) </a:t>
            </a:r>
            <a:r>
              <a:rPr lang="zh-TW" altLang="en-US" dirty="0"/>
              <a:t>延伸思考</a:t>
            </a:r>
            <a:endParaRPr lang="en-US" altLang="zh-TW" dirty="0"/>
          </a:p>
          <a:p>
            <a:r>
              <a:rPr lang="en-US" altLang="zh-TW" dirty="0"/>
              <a:t>7) </a:t>
            </a:r>
            <a:r>
              <a:rPr lang="zh-TW" altLang="en-US" dirty="0"/>
              <a:t>結語</a:t>
            </a:r>
            <a:endParaRPr lang="en-US" altLang="zh-TW" dirty="0"/>
          </a:p>
          <a:p>
            <a:r>
              <a:rPr lang="en-US" altLang="zh-TW" dirty="0"/>
              <a:t>8) </a:t>
            </a:r>
            <a:r>
              <a:rPr lang="zh-TW" altLang="en-US"/>
              <a:t>活動安排</a:t>
            </a:r>
            <a:endParaRPr lang="en-US" altLang="zh-TW" dirty="0"/>
          </a:p>
          <a:p>
            <a:endParaRPr lang="en-US" altLang="zh-H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15" y="0"/>
            <a:ext cx="10515600" cy="1325563"/>
          </a:xfrm>
        </p:spPr>
        <p:txBody>
          <a:bodyPr/>
          <a:lstStyle/>
          <a:p>
            <a:r>
              <a:rPr lang="zh-TW" altLang="en-US" dirty="0"/>
              <a:t>國歌的歷史和精神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12" y="1140738"/>
            <a:ext cx="8323906" cy="5504506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中華人民共和國國歌</a:t>
            </a:r>
            <a:r>
              <a:rPr lang="en-US" altLang="zh-TW" dirty="0"/>
              <a:t>——《</a:t>
            </a:r>
            <a:r>
              <a:rPr lang="zh-TW" altLang="en-US" dirty="0"/>
              <a:t>義勇軍進行曲</a:t>
            </a:r>
            <a:r>
              <a:rPr lang="en-US" altLang="zh-TW" dirty="0"/>
              <a:t>》</a:t>
            </a:r>
            <a:r>
              <a:rPr lang="zh-TW" altLang="en-US" dirty="0"/>
              <a:t>原是抗日救國為主題的電影</a:t>
            </a:r>
            <a:r>
              <a:rPr lang="en-US" altLang="zh-TW" dirty="0"/>
              <a:t>《</a:t>
            </a:r>
            <a:r>
              <a:rPr lang="zh-TW" altLang="en-US" dirty="0"/>
              <a:t>風雲兒女</a:t>
            </a:r>
            <a:r>
              <a:rPr lang="en-US" altLang="zh-TW" dirty="0"/>
              <a:t>》</a:t>
            </a:r>
            <a:r>
              <a:rPr lang="zh-TW" altLang="en-US" dirty="0"/>
              <a:t>（</a:t>
            </a:r>
            <a:r>
              <a:rPr lang="en-US" altLang="zh-TW" dirty="0"/>
              <a:t>1935</a:t>
            </a:r>
            <a:r>
              <a:rPr lang="zh-TW" altLang="en-US" dirty="0"/>
              <a:t>）的主題曲，故事由田漢創作，描寫二十世紀三十年代初期，青年人為拯救祖國，奔赴抗日前線的英勇故事。</a:t>
            </a:r>
            <a:endParaRPr lang="en-US" altLang="zh-TW" dirty="0"/>
          </a:p>
          <a:p>
            <a:r>
              <a:rPr lang="zh-TW" altLang="en-US" dirty="0"/>
              <a:t>歌詞內容反映當時國家正處於嚴峻的局面，國家處於危急存亡的關鍵時刻。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義勇軍進行曲</a:t>
            </a:r>
            <a:r>
              <a:rPr lang="en-US" altLang="zh-TW" dirty="0"/>
              <a:t>》</a:t>
            </a:r>
            <a:r>
              <a:rPr lang="zh-TW" altLang="en-US" dirty="0"/>
              <a:t>由劇作家田漢作詞，著名音樂家聶耳作曲。</a:t>
            </a:r>
            <a:endParaRPr lang="en-US" altLang="zh-TW" dirty="0"/>
          </a:p>
          <a:p>
            <a:r>
              <a:rPr lang="en-US" altLang="zh-HK" dirty="0"/>
              <a:t>《</a:t>
            </a:r>
            <a:r>
              <a:rPr lang="zh-HK" altLang="en-US" dirty="0"/>
              <a:t>義勇軍進行曲</a:t>
            </a:r>
            <a:r>
              <a:rPr lang="en-US" altLang="zh-HK" dirty="0"/>
              <a:t>》</a:t>
            </a:r>
            <a:r>
              <a:rPr lang="zh-HK" altLang="en-US" dirty="0"/>
              <a:t>於</a:t>
            </a:r>
            <a:r>
              <a:rPr lang="en-US" dirty="0"/>
              <a:t> 1949</a:t>
            </a:r>
            <a:r>
              <a:rPr lang="zh-HK" altLang="en-US" dirty="0"/>
              <a:t>年被選定為中華人民共和國的國歌，成為國家的象徵。</a:t>
            </a:r>
            <a:r>
              <a:rPr lang="en-US" altLang="zh-HK" dirty="0"/>
              <a:t>2004</a:t>
            </a:r>
            <a:r>
              <a:rPr lang="zh-HK" altLang="en-US" dirty="0"/>
              <a:t>年</a:t>
            </a:r>
            <a:r>
              <a:rPr lang="en-US" altLang="zh-HK" dirty="0"/>
              <a:t>3</a:t>
            </a:r>
            <a:r>
              <a:rPr lang="zh-HK" altLang="en-US" dirty="0"/>
              <a:t>月</a:t>
            </a:r>
            <a:r>
              <a:rPr lang="en-US" altLang="zh-HK" dirty="0"/>
              <a:t>14</a:t>
            </a:r>
            <a:r>
              <a:rPr lang="zh-HK" altLang="en-US" dirty="0"/>
              <a:t>日，</a:t>
            </a:r>
            <a:r>
              <a:rPr lang="zh-TW" altLang="en-US" dirty="0"/>
              <a:t>第十屆全國人大第二次會議通過的憲法修正案，規定「中華人民共和國國歌是</a:t>
            </a:r>
            <a:r>
              <a:rPr lang="en-US" altLang="zh-TW" dirty="0"/>
              <a:t>《</a:t>
            </a:r>
            <a:r>
              <a:rPr lang="zh-TW" altLang="en-US" dirty="0"/>
              <a:t>義勇軍進行曲</a:t>
            </a:r>
            <a:r>
              <a:rPr lang="en-US" altLang="zh-TW" dirty="0"/>
              <a:t>》</a:t>
            </a:r>
            <a:r>
              <a:rPr lang="zh-TW" altLang="en-US" dirty="0"/>
              <a:t>」。</a:t>
            </a:r>
            <a:r>
              <a:rPr lang="zh-HK" altLang="en-US" dirty="0"/>
              <a:t>歌詞中反映了我國人民堅毅和團結的精神，並體現國民身份認同和歸屬感。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F5CB02-C665-4653-828A-E68E78E95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05" y="1457206"/>
            <a:ext cx="2121483" cy="28291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705DF75-D751-44FE-97DA-3350A55D6A26}"/>
              </a:ext>
            </a:extLst>
          </p:cNvPr>
          <p:cNvSpPr txBox="1"/>
          <p:nvPr/>
        </p:nvSpPr>
        <p:spPr>
          <a:xfrm>
            <a:off x="9246228" y="4286359"/>
            <a:ext cx="27322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電影</a:t>
            </a:r>
            <a:r>
              <a:rPr lang="en-US" altLang="zh-TW" dirty="0"/>
              <a:t>《</a:t>
            </a:r>
            <a:r>
              <a:rPr lang="zh-TW" altLang="en-US" dirty="0"/>
              <a:t>風雲兒女</a:t>
            </a:r>
            <a:r>
              <a:rPr lang="en-US" altLang="zh-TW" dirty="0"/>
              <a:t>》</a:t>
            </a:r>
            <a:r>
              <a:rPr lang="zh-TW" altLang="en-US" dirty="0"/>
              <a:t>的海報及簡介</a:t>
            </a:r>
            <a:endParaRPr lang="en-US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278F9FB-C577-4E81-B7D6-BDFBFA678887}"/>
              </a:ext>
            </a:extLst>
          </p:cNvPr>
          <p:cNvSpPr txBox="1"/>
          <p:nvPr/>
        </p:nvSpPr>
        <p:spPr>
          <a:xfrm>
            <a:off x="9040042" y="5838569"/>
            <a:ext cx="2938446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圖片來源：中國電影資料館網站，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https://www.cfa.org.cn/cfa/gz/dymlcx/dy/2023060216240052143/index.html</a:t>
            </a:r>
          </a:p>
        </p:txBody>
      </p:sp>
    </p:spTree>
    <p:extLst>
      <p:ext uri="{BB962C8B-B14F-4D97-AF65-F5344CB8AC3E}">
        <p14:creationId xmlns:p14="http://schemas.microsoft.com/office/powerpoint/2010/main" val="36011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89" y="968093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en-US" altLang="zh-TW" dirty="0"/>
              <a:t>《</a:t>
            </a:r>
            <a:r>
              <a:rPr lang="zh-TW" altLang="en-US" dirty="0"/>
              <a:t>港式速遞</a:t>
            </a:r>
            <a:r>
              <a:rPr lang="en-US" altLang="zh-TW" dirty="0"/>
              <a:t>》- </a:t>
            </a:r>
            <a:r>
              <a:rPr lang="zh-TW" altLang="en-US" dirty="0"/>
              <a:t>香港電台細説</a:t>
            </a:r>
            <a:r>
              <a:rPr lang="en-US" altLang="zh-TW" dirty="0"/>
              <a:t>《</a:t>
            </a:r>
            <a:r>
              <a:rPr lang="zh-TW" altLang="en-US" dirty="0"/>
              <a:t>國歌的故事</a:t>
            </a:r>
            <a:r>
              <a:rPr lang="en-US" altLang="zh-TW" dirty="0"/>
              <a:t>》</a:t>
            </a:r>
            <a:br>
              <a:rPr lang="en-US" altLang="zh-TW" dirty="0"/>
            </a:br>
            <a:endParaRPr lang="en-US" dirty="0"/>
          </a:p>
        </p:txBody>
      </p:sp>
      <p:pic>
        <p:nvPicPr>
          <p:cNvPr id="4" name="cBVGn2qgOMc">
            <a:hlinkClick r:id="rId3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2849" y="2098628"/>
            <a:ext cx="6740052" cy="3791279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5E3C725A-A6FD-4005-A0B7-F11F2DBDD59C}"/>
              </a:ext>
            </a:extLst>
          </p:cNvPr>
          <p:cNvSpPr/>
          <p:nvPr/>
        </p:nvSpPr>
        <p:spPr>
          <a:xfrm>
            <a:off x="235623" y="264210"/>
            <a:ext cx="357725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學與教資源：影片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4CD12F-0469-489F-B88F-87D64622736E}"/>
              </a:ext>
            </a:extLst>
          </p:cNvPr>
          <p:cNvSpPr txBox="1"/>
          <p:nvPr/>
        </p:nvSpPr>
        <p:spPr>
          <a:xfrm>
            <a:off x="550994" y="5971697"/>
            <a:ext cx="488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https://emm.edcity.hk/media/1_ot8wvo2v</a:t>
            </a:r>
            <a:endParaRPr lang="en-US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4D22C32-29BB-43FB-87A2-0F92480B2634}"/>
              </a:ext>
            </a:extLst>
          </p:cNvPr>
          <p:cNvSpPr txBox="1"/>
          <p:nvPr/>
        </p:nvSpPr>
        <p:spPr>
          <a:xfrm>
            <a:off x="8950445" y="6033252"/>
            <a:ext cx="27704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資料來源：教育局教育多媒體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A747A230-CC29-4B6A-9E48-33C7173016B3}"/>
              </a:ext>
            </a:extLst>
          </p:cNvPr>
          <p:cNvSpPr txBox="1"/>
          <p:nvPr/>
        </p:nvSpPr>
        <p:spPr>
          <a:xfrm>
            <a:off x="7839765" y="2098628"/>
            <a:ext cx="3980146" cy="1938992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國歌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義勇軍進行曲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的歌詞反映了我國近代面對的甚麼危難？我國的先輩們以怎樣的態度去面對這些危難？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743020-43AF-4291-A7FA-38A98D38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61" y="4808499"/>
            <a:ext cx="1532530" cy="15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奏唱國歌的場合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C71275-5239-47DC-8E3F-E7FD85F2E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42" y="4272346"/>
            <a:ext cx="2732261" cy="153689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9FF01BA-3803-427E-B98E-D1250742D273}"/>
              </a:ext>
            </a:extLst>
          </p:cNvPr>
          <p:cNvSpPr txBox="1"/>
          <p:nvPr/>
        </p:nvSpPr>
        <p:spPr>
          <a:xfrm>
            <a:off x="8445502" y="5822956"/>
            <a:ext cx="345610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金紫荊廣場升旗儀式，奏唱國歌</a:t>
            </a:r>
            <a:endParaRPr 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8451BF9-A70D-42CA-9AA4-8D7056795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00450"/>
              </p:ext>
            </p:extLst>
          </p:nvPr>
        </p:nvGraphicFramePr>
        <p:xfrm>
          <a:off x="571773" y="1878636"/>
          <a:ext cx="641750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309">
                  <a:extLst>
                    <a:ext uri="{9D8B030D-6E8A-4147-A177-3AD203B41FA5}">
                      <a16:colId xmlns:a16="http://schemas.microsoft.com/office/drawing/2014/main" val="1538252719"/>
                    </a:ext>
                  </a:extLst>
                </a:gridCol>
                <a:gridCol w="4513192">
                  <a:extLst>
                    <a:ext uri="{9D8B030D-6E8A-4147-A177-3AD203B41FA5}">
                      <a16:colId xmlns:a16="http://schemas.microsoft.com/office/drawing/2014/main" val="1540610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場合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例子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4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大型典禮升旗禮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大型體育競賽典禮等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需要演奏或播放國歌的禮儀場合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主要官員</a:t>
                      </a:r>
                      <a:r>
                        <a:rPr lang="zh-HK" altLang="en-US" sz="2400" dirty="0"/>
                        <a:t>、行政會議、立法會、區議會、司法誓言等</a:t>
                      </a:r>
                      <a:r>
                        <a:rPr lang="zh-TW" altLang="en-US" sz="2400" dirty="0"/>
                        <a:t>宣誓儀式</a:t>
                      </a:r>
                      <a:r>
                        <a:rPr lang="zh-HK" altLang="en-US" sz="2400" dirty="0"/>
                        <a:t>等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851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升國旗儀式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金紫荊廣場升旗儀式</a:t>
                      </a:r>
                      <a:r>
                        <a:rPr lang="zh-HK" altLang="en-US" sz="2400" dirty="0"/>
                        <a:t>、慶祝中華人民共和國成立周年升旗儀式、慶祝中華人民共和國香港特別行政區成立周年升旗儀式等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779242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62BBD302-14A8-4DA3-BA74-D529AC3E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75" y="1873082"/>
            <a:ext cx="3060497" cy="179027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FCCB1B-37BC-4180-AC21-F191EBBFBB96}"/>
              </a:ext>
            </a:extLst>
          </p:cNvPr>
          <p:cNvSpPr txBox="1"/>
          <p:nvPr/>
        </p:nvSpPr>
        <p:spPr>
          <a:xfrm>
            <a:off x="7259274" y="3663353"/>
            <a:ext cx="306049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立法會宣誓儀式，奏唱國歌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4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04" y="29799"/>
            <a:ext cx="10515600" cy="1325563"/>
          </a:xfrm>
        </p:spPr>
        <p:txBody>
          <a:bodyPr/>
          <a:lstStyle/>
          <a:p>
            <a:r>
              <a:rPr lang="zh-HK" altLang="en-US" dirty="0"/>
              <a:t>奏唱國歌的標準及禮儀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6" y="1355362"/>
            <a:ext cx="5531303" cy="4351338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國歌條例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3</a:t>
            </a:r>
            <a:r>
              <a:rPr lang="zh-TW" altLang="en-US" dirty="0"/>
              <a:t>條訂明，中華人民共和國國歌須以符合其尊嚴的方式奏唱。</a:t>
            </a:r>
            <a:r>
              <a:rPr lang="en-US" altLang="zh-TW" dirty="0"/>
              <a:t>《</a:t>
            </a:r>
            <a:r>
              <a:rPr lang="zh-TW" altLang="en-US" dirty="0"/>
              <a:t>國歌條例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4</a:t>
            </a:r>
            <a:r>
              <a:rPr lang="zh-TW" altLang="en-US" dirty="0"/>
              <a:t>條訂明，奏唱國歌時，參與或出席有關場合的人當守的禮儀必須是：</a:t>
            </a:r>
            <a:endParaRPr lang="en-US" altLang="zh-TW" dirty="0"/>
          </a:p>
          <a:p>
            <a:r>
              <a:rPr lang="en-US" altLang="zh-TW" dirty="0"/>
              <a:t>1)</a:t>
            </a:r>
            <a:r>
              <a:rPr lang="zh-TW" altLang="en-US" dirty="0"/>
              <a:t> 肅立；</a:t>
            </a:r>
            <a:endParaRPr lang="en-US" altLang="zh-TW" dirty="0"/>
          </a:p>
          <a:p>
            <a:r>
              <a:rPr lang="en-US" altLang="zh-TW" dirty="0"/>
              <a:t>2) </a:t>
            </a:r>
            <a:r>
              <a:rPr lang="zh-TW" altLang="en-US" dirty="0"/>
              <a:t>舉止莊重；及</a:t>
            </a:r>
            <a:endParaRPr lang="en-US" altLang="zh-TW" dirty="0"/>
          </a:p>
          <a:p>
            <a:r>
              <a:rPr lang="en-US" altLang="zh-TW" dirty="0"/>
              <a:t>3) </a:t>
            </a:r>
            <a:r>
              <a:rPr lang="zh-TW" altLang="en-US" dirty="0"/>
              <a:t>並無不尊重國歌的行為</a:t>
            </a:r>
            <a:endParaRPr lang="en-US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26CC355D-200B-4362-8A02-107C014B4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20" y="2534477"/>
            <a:ext cx="5725930" cy="25016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DF669B0-E207-430C-B997-E7A1EA05BDEE}"/>
              </a:ext>
            </a:extLst>
          </p:cNvPr>
          <p:cNvSpPr txBox="1"/>
          <p:nvPr/>
        </p:nvSpPr>
        <p:spPr>
          <a:xfrm>
            <a:off x="6369503" y="5502638"/>
            <a:ext cx="5531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資料來源：教育局教育多媒體</a:t>
            </a:r>
            <a:r>
              <a:rPr lang="en-US" sz="1200" dirty="0"/>
              <a:t>https://emm.edcity.hk/media/%E9%96%8B%E5%AD%B8%E7%A6%AE%E5%8D%87%E6%97%97%E5%84%80%E5%BC%8F+%28%E4%B8%AD%E3%80%81%E8%8B%B1%E6%96%87%E5%AD%97%E5%B9%95%E5%8F%AF%E4%BE%9B%E9%81%B8%E6%93%87%29+/1_epofrajj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2BA282-5987-4F24-8BA0-61DF32F9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479" y="5295597"/>
            <a:ext cx="1187459" cy="1187459"/>
          </a:xfrm>
          <a:prstGeom prst="rect">
            <a:avLst/>
          </a:prstGeom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5DD5AD52-3BA9-4946-93E5-BAC78B9FF3ED}"/>
              </a:ext>
            </a:extLst>
          </p:cNvPr>
          <p:cNvSpPr txBox="1"/>
          <p:nvPr/>
        </p:nvSpPr>
        <p:spPr>
          <a:xfrm>
            <a:off x="6872149" y="570532"/>
            <a:ext cx="4953492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在校園生活中，如果我們透過觀看屏幕參加升旗禮，我們應該注意甚麼禮儀呢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192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258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國歌條例</a:t>
            </a:r>
            <a:r>
              <a:rPr lang="en-US" altLang="zh-TW" dirty="0"/>
              <a:t>》</a:t>
            </a:r>
            <a:br>
              <a:rPr lang="en-US" altLang="zh-H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93" y="1107937"/>
            <a:ext cx="5796354" cy="1633681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HK" altLang="en-US" dirty="0"/>
              <a:t>香港特別行政區是中華人民共和國</a:t>
            </a:r>
            <a:r>
              <a:rPr lang="zh-TW" altLang="en-US" dirty="0"/>
              <a:t>不可分離的部分。</a:t>
            </a:r>
            <a:r>
              <a:rPr lang="en-US" altLang="zh-TW" dirty="0"/>
              <a:t> 《</a:t>
            </a:r>
            <a:r>
              <a:rPr lang="zh-TW" altLang="en-US" dirty="0"/>
              <a:t>國歌條例</a:t>
            </a:r>
            <a:r>
              <a:rPr lang="en-US" altLang="zh-TW" dirty="0"/>
              <a:t>》</a:t>
            </a:r>
            <a:r>
              <a:rPr lang="zh-TW" altLang="en-US" dirty="0"/>
              <a:t>就在香港奏唱國歌、保護國歌以及推廣國歌訂定條文。</a:t>
            </a:r>
            <a:endParaRPr 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E1A168C8-ECE2-4199-BAF4-079D2420B739}"/>
              </a:ext>
            </a:extLst>
          </p:cNvPr>
          <p:cNvSpPr txBox="1"/>
          <p:nvPr/>
        </p:nvSpPr>
        <p:spPr>
          <a:xfrm>
            <a:off x="514993" y="4548924"/>
            <a:ext cx="5423822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將國歌列入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憲法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基本法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，以及制定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國歌條例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，如何有助規範奏唱國歌時的禮儀及維護國歌的尊嚴？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F786A2F7-ED33-4AF6-B5F6-BA292A3EE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67108"/>
              </p:ext>
            </p:extLst>
          </p:nvPr>
        </p:nvGraphicFramePr>
        <p:xfrm>
          <a:off x="6634554" y="1107937"/>
          <a:ext cx="5312282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141">
                  <a:extLst>
                    <a:ext uri="{9D8B030D-6E8A-4147-A177-3AD203B41FA5}">
                      <a16:colId xmlns:a16="http://schemas.microsoft.com/office/drawing/2014/main" val="3532878011"/>
                    </a:ext>
                  </a:extLst>
                </a:gridCol>
                <a:gridCol w="2656141">
                  <a:extLst>
                    <a:ext uri="{9D8B030D-6E8A-4147-A177-3AD203B41FA5}">
                      <a16:colId xmlns:a16="http://schemas.microsoft.com/office/drawing/2014/main" val="25125346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法律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內容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1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憲法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第</a:t>
                      </a:r>
                      <a:r>
                        <a:rPr lang="en-US" altLang="zh-TW" sz="2000" dirty="0"/>
                        <a:t>141</a:t>
                      </a:r>
                      <a:r>
                        <a:rPr lang="zh-TW" altLang="en-US" sz="2000" dirty="0"/>
                        <a:t>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中華人民共和國國歌是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義勇軍進行曲</a:t>
                      </a:r>
                      <a:r>
                        <a:rPr lang="en-US" altLang="zh-TW" sz="2000" dirty="0"/>
                        <a:t>》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88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基本法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附件三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/>
                        <a:t>2017</a:t>
                      </a:r>
                      <a:r>
                        <a:rPr lang="zh-TW" altLang="en-US" sz="2000" dirty="0"/>
                        <a:t>年</a:t>
                      </a:r>
                      <a:r>
                        <a:rPr lang="en-US" altLang="zh-TW" sz="2000" dirty="0"/>
                        <a:t>11</a:t>
                      </a:r>
                      <a:r>
                        <a:rPr lang="zh-TW" altLang="en-US" sz="2000" dirty="0"/>
                        <a:t>月</a:t>
                      </a:r>
                      <a:r>
                        <a:rPr lang="en-US" altLang="zh-TW" sz="2000" dirty="0"/>
                        <a:t>4</a:t>
                      </a:r>
                      <a:r>
                        <a:rPr lang="zh-TW" altLang="en-US" sz="2000" dirty="0"/>
                        <a:t>日，全國人大常委會通過決定，將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中華人民共和國國歌法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列入香港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基本法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附件三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69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國歌條例</a:t>
                      </a:r>
                      <a:r>
                        <a:rPr lang="en-US" altLang="zh-TW" sz="2000" dirty="0"/>
                        <a:t>》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於</a:t>
                      </a:r>
                      <a:r>
                        <a:rPr lang="en-US" altLang="zh-TW" sz="2000" dirty="0"/>
                        <a:t>2020</a:t>
                      </a:r>
                      <a:r>
                        <a:rPr lang="zh-TW" altLang="en-US" sz="2000" dirty="0"/>
                        <a:t>年</a:t>
                      </a:r>
                      <a:r>
                        <a:rPr lang="en-US" altLang="zh-TW" sz="2000" dirty="0"/>
                        <a:t>6</a:t>
                      </a:r>
                      <a:r>
                        <a:rPr lang="zh-TW" altLang="en-US" sz="2000" dirty="0"/>
                        <a:t>月</a:t>
                      </a:r>
                      <a:r>
                        <a:rPr lang="en-US" altLang="zh-TW" sz="2000" dirty="0"/>
                        <a:t>12</a:t>
                      </a:r>
                      <a:r>
                        <a:rPr lang="zh-TW" altLang="en-US" sz="2000" dirty="0"/>
                        <a:t>日正式刊憲生效，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國歌條例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弁</a:t>
                      </a:r>
                      <a:r>
                        <a:rPr lang="zh-HK" alt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（粵音：辯）</a:t>
                      </a:r>
                      <a:r>
                        <a:rPr lang="zh-TW" altLang="en-US" sz="2000"/>
                        <a:t>言</a:t>
                      </a:r>
                      <a:r>
                        <a:rPr lang="zh-TW" altLang="en-US" sz="2000" dirty="0"/>
                        <a:t>訂明，國歌是中華人民共和國的象徵和標誌，一切個人和組織都應當尊重國歌，維護國歌的尊嚴，並在適當的場合奏唱國歌。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962485"/>
                  </a:ext>
                </a:extLst>
              </a:tr>
            </a:tbl>
          </a:graphicData>
        </a:graphic>
      </p:graphicFrame>
      <p:sp>
        <p:nvSpPr>
          <p:cNvPr id="9" name="文字方塊 2">
            <a:extLst>
              <a:ext uri="{FF2B5EF4-FFF2-40B4-BE49-F238E27FC236}">
                <a16:creationId xmlns:a16="http://schemas.microsoft.com/office/drawing/2014/main" id="{2F932AB7-0C43-44DA-B3F5-0E8A499DEB44}"/>
              </a:ext>
            </a:extLst>
          </p:cNvPr>
          <p:cNvSpPr txBox="1"/>
          <p:nvPr/>
        </p:nvSpPr>
        <p:spPr>
          <a:xfrm>
            <a:off x="7940445" y="506090"/>
            <a:ext cx="2700499" cy="461665"/>
          </a:xfrm>
          <a:prstGeom prst="rect">
            <a:avLst/>
          </a:prstGeom>
          <a:solidFill>
            <a:srgbClr val="F4F7FA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與國歌相關的法律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051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781"/>
            <a:ext cx="10515600" cy="1325563"/>
          </a:xfrm>
        </p:spPr>
        <p:txBody>
          <a:bodyPr/>
          <a:lstStyle/>
          <a:p>
            <a:r>
              <a:rPr lang="zh-TW" altLang="en-US" dirty="0"/>
              <a:t>延伸思考</a:t>
            </a:r>
            <a:endParaRPr 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3DC53CF9-71EA-4873-919A-9FB23F6FA668}"/>
              </a:ext>
            </a:extLst>
          </p:cNvPr>
          <p:cNvSpPr txBox="1"/>
          <p:nvPr/>
        </p:nvSpPr>
        <p:spPr>
          <a:xfrm>
            <a:off x="838200" y="1439177"/>
            <a:ext cx="8296747" cy="2308324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在奏唱國歌時，為甚麼參與或出席有關場合的人必須肅立和舉止莊重，以及尊重國歌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重溫國歌的歌詞內容，先輩們為保衛祖國付出了甚麼代價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從國歌的歌詞內容延伸思考，我們作為今天中國的新一代，是否應該時刻居安思危，並建立維護國家安全意識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E822A3-F5D0-4D6E-86D5-CCE7CDCAB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2603"/>
            <a:ext cx="7729331" cy="2450272"/>
          </a:xfrm>
        </p:spPr>
        <p:txBody>
          <a:bodyPr>
            <a:normAutofit/>
          </a:bodyPr>
          <a:lstStyle/>
          <a:p>
            <a:r>
              <a:rPr lang="zh-TW" altLang="en-US" dirty="0"/>
              <a:t>試以概念圖的形式，將課堂所學畫在紙上</a:t>
            </a:r>
            <a:endParaRPr lang="en-US" altLang="zh-TW" dirty="0"/>
          </a:p>
          <a:p>
            <a:r>
              <a:rPr lang="zh-TW" altLang="en-US" dirty="0"/>
              <a:t>教師可收集學生創作的概念圖，從中選出優秀的作品</a:t>
            </a:r>
            <a:endParaRPr lang="en-US" altLang="zh-TW" dirty="0"/>
          </a:p>
          <a:p>
            <a:r>
              <a:rPr lang="zh-TW" altLang="en-US" dirty="0"/>
              <a:t>邀請作品優秀的學生將概念圖畫在黑板上，並向全班說明其設計理念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Chalkboard">
                <a:extLst>
                  <a:ext uri="{FF2B5EF4-FFF2-40B4-BE49-F238E27FC236}">
                    <a16:creationId xmlns:a16="http://schemas.microsoft.com/office/drawing/2014/main" id="{CF230F38-516A-42EC-8F4F-77A83D9587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1256761"/>
                  </p:ext>
                </p:extLst>
              </p:nvPr>
            </p:nvGraphicFramePr>
            <p:xfrm>
              <a:off x="8964177" y="2915073"/>
              <a:ext cx="3036586" cy="3095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586" cy="309584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833575" ay="-1311420" az="-3156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5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Chalkboard">
                <a:extLst>
                  <a:ext uri="{FF2B5EF4-FFF2-40B4-BE49-F238E27FC236}">
                    <a16:creationId xmlns:a16="http://schemas.microsoft.com/office/drawing/2014/main" id="{CF230F38-516A-42EC-8F4F-77A83D9587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64177" y="2915073"/>
                <a:ext cx="3036586" cy="309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70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國歌是中華人民共和國的象徵和標誌，而香港特別行政區是中華人民共和國的地方行政區域，全體香港市民和社會各界都應當尊重國歌，維護國歌的尊嚴，並在適當的場合奏唱國歌。香港特別行政區的</a:t>
            </a:r>
            <a:r>
              <a:rPr lang="en-US" altLang="zh-TW" dirty="0"/>
              <a:t>《</a:t>
            </a:r>
            <a:r>
              <a:rPr lang="zh-TW" altLang="en-US" dirty="0"/>
              <a:t>國歌條例</a:t>
            </a:r>
            <a:r>
              <a:rPr lang="en-US" altLang="zh-TW" dirty="0"/>
              <a:t>》</a:t>
            </a:r>
            <a:r>
              <a:rPr lang="zh-TW" altLang="en-US" dirty="0"/>
              <a:t>於 </a:t>
            </a:r>
            <a:r>
              <a:rPr lang="en-US" altLang="zh-TW" dirty="0"/>
              <a:t>2020 </a:t>
            </a:r>
            <a:r>
              <a:rPr lang="zh-TW" altLang="en-US" dirty="0"/>
              <a:t>年 </a:t>
            </a:r>
            <a:r>
              <a:rPr lang="en-US" altLang="zh-TW" dirty="0"/>
              <a:t>6 </a:t>
            </a:r>
            <a:r>
              <a:rPr lang="zh-TW" altLang="en-US" dirty="0"/>
              <a:t>月 </a:t>
            </a:r>
            <a:r>
              <a:rPr lang="en-US" altLang="zh-TW" dirty="0"/>
              <a:t>12 </a:t>
            </a:r>
            <a:r>
              <a:rPr lang="zh-TW" altLang="en-US" dirty="0"/>
              <a:t>日生效，條例載有關於奏唱國歌，保護國歌和推廣國歌的條文。我們應從小學習歌唱國歌，並學習國歌的歷史及精神，以及奏唱國歌的禮儀。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8A5E1C7-F1D8-408C-894E-AEAF86F8364B}">
  <we:reference id="wa104051163" version="1.2.0.3" store="zh-TW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1262</Words>
  <Application>Microsoft Office PowerPoint</Application>
  <PresentationFormat>寬螢幕</PresentationFormat>
  <Paragraphs>83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微軟正黑體</vt:lpstr>
      <vt:lpstr>新細明體</vt:lpstr>
      <vt:lpstr>標楷體</vt:lpstr>
      <vt:lpstr>標楷體</vt:lpstr>
      <vt:lpstr>Arial</vt:lpstr>
      <vt:lpstr>Calibri</vt:lpstr>
      <vt:lpstr>Calibri Light</vt:lpstr>
      <vt:lpstr>Symbol</vt:lpstr>
      <vt:lpstr>Times New Roman</vt:lpstr>
      <vt:lpstr>Office Theme</vt:lpstr>
      <vt:lpstr>從國歌看民族團結</vt:lpstr>
      <vt:lpstr>內容重點</vt:lpstr>
      <vt:lpstr>國歌的歷史和精神</vt:lpstr>
      <vt:lpstr> 《港式速遞》- 香港電台細説《國歌的故事》 </vt:lpstr>
      <vt:lpstr>奏唱國歌的場合</vt:lpstr>
      <vt:lpstr>奏唱國歌的標準及禮儀</vt:lpstr>
      <vt:lpstr>《國歌條例》 </vt:lpstr>
      <vt:lpstr>延伸思考</vt:lpstr>
      <vt:lpstr>結語</vt:lpstr>
      <vt:lpstr>活動安排</vt:lpstr>
      <vt:lpstr>課題延伸閱讀資源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便民利民—廣深港高速鐵路</dc:title>
  <dc:creator>WAI, Cheuk-bun Solar</dc:creator>
  <cp:lastModifiedBy>TING, Tsz-yuet</cp:lastModifiedBy>
  <cp:revision>133</cp:revision>
  <cp:lastPrinted>2025-10-14T02:50:09Z</cp:lastPrinted>
  <dcterms:created xsi:type="dcterms:W3CDTF">2023-02-03T03:28:20Z</dcterms:created>
  <dcterms:modified xsi:type="dcterms:W3CDTF">2026-07-16T08:16:54Z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